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anrope" panose="020B0604020202020204" charset="0"/>
      <p:regular r:id="rId10"/>
    </p:embeddedFont>
    <p:embeddedFont>
      <p:font typeface="Prata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633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743"/>
            <a:ext cx="7556421" cy="1982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Emotion-Aware Adaptive Study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94623"/>
            <a:ext cx="7148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Enhancing Learning Through Emotional Intelligence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6993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608320" y="4847511"/>
            <a:ext cx="659249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04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90405" y="2614732"/>
            <a:ext cx="5627132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Challenge We're Addressing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2290405" y="3210044"/>
            <a:ext cx="4978003" cy="1487567"/>
          </a:xfrm>
          <a:prstGeom prst="roundRect">
            <a:avLst>
              <a:gd name="adj" fmla="val 1469"/>
            </a:avLst>
          </a:prstGeom>
          <a:solidFill>
            <a:srgbClr val="404245"/>
          </a:solidFill>
          <a:ln/>
        </p:spPr>
      </p:sp>
      <p:sp>
        <p:nvSpPr>
          <p:cNvPr id="5" name="Shape 2"/>
          <p:cNvSpPr/>
          <p:nvPr/>
        </p:nvSpPr>
        <p:spPr>
          <a:xfrm>
            <a:off x="2436019" y="3355658"/>
            <a:ext cx="436840" cy="436840"/>
          </a:xfrm>
          <a:prstGeom prst="roundRect">
            <a:avLst>
              <a:gd name="adj" fmla="val 20930056"/>
            </a:avLst>
          </a:prstGeom>
          <a:solidFill>
            <a:srgbClr val="8448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6153" y="3475673"/>
            <a:ext cx="196572" cy="1965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36019" y="3885962"/>
            <a:ext cx="1820466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 Dropout Rates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2436019" y="4169569"/>
            <a:ext cx="4686776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Significant attrition during exam preparation cycles, especially after initial enthusiasm fades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7361873" y="3210044"/>
            <a:ext cx="4978003" cy="1487567"/>
          </a:xfrm>
          <a:prstGeom prst="roundRect">
            <a:avLst>
              <a:gd name="adj" fmla="val 1469"/>
            </a:avLst>
          </a:prstGeom>
          <a:solidFill>
            <a:srgbClr val="404245"/>
          </a:solidFill>
          <a:ln/>
        </p:spPr>
      </p:sp>
      <p:sp>
        <p:nvSpPr>
          <p:cNvPr id="10" name="Shape 6"/>
          <p:cNvSpPr/>
          <p:nvPr/>
        </p:nvSpPr>
        <p:spPr>
          <a:xfrm>
            <a:off x="7507486" y="3355658"/>
            <a:ext cx="436840" cy="436840"/>
          </a:xfrm>
          <a:prstGeom prst="roundRect">
            <a:avLst>
              <a:gd name="adj" fmla="val 20930056"/>
            </a:avLst>
          </a:prstGeom>
          <a:solidFill>
            <a:srgbClr val="84482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7620" y="3475673"/>
            <a:ext cx="196572" cy="1965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07486" y="3885962"/>
            <a:ext cx="189880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Engagement Drop-off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7507486" y="4169569"/>
            <a:ext cx="4686776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Student participation declines noticeably after 3–4 weeks of platform usage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2290405" y="4791075"/>
            <a:ext cx="4978003" cy="1487567"/>
          </a:xfrm>
          <a:prstGeom prst="roundRect">
            <a:avLst>
              <a:gd name="adj" fmla="val 1469"/>
            </a:avLst>
          </a:prstGeom>
          <a:solidFill>
            <a:srgbClr val="404245"/>
          </a:solidFill>
          <a:ln/>
        </p:spPr>
      </p:sp>
      <p:sp>
        <p:nvSpPr>
          <p:cNvPr id="15" name="Shape 10"/>
          <p:cNvSpPr/>
          <p:nvPr/>
        </p:nvSpPr>
        <p:spPr>
          <a:xfrm>
            <a:off x="2436019" y="4936688"/>
            <a:ext cx="436840" cy="436840"/>
          </a:xfrm>
          <a:prstGeom prst="roundRect">
            <a:avLst>
              <a:gd name="adj" fmla="val 20930056"/>
            </a:avLst>
          </a:prstGeom>
          <a:solidFill>
            <a:srgbClr val="84482D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56153" y="5056703"/>
            <a:ext cx="196572" cy="19657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436019" y="5466993"/>
            <a:ext cx="222504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Stress During Mock Tests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2436019" y="5750600"/>
            <a:ext cx="4686776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Peak anxiety during practice exams leads to test abandonment and platform disengagement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7361873" y="4791075"/>
            <a:ext cx="4978003" cy="1487567"/>
          </a:xfrm>
          <a:prstGeom prst="roundRect">
            <a:avLst>
              <a:gd name="adj" fmla="val 1469"/>
            </a:avLst>
          </a:prstGeom>
          <a:solidFill>
            <a:srgbClr val="404245"/>
          </a:solidFill>
          <a:ln/>
        </p:spPr>
      </p:sp>
      <p:sp>
        <p:nvSpPr>
          <p:cNvPr id="20" name="Shape 14"/>
          <p:cNvSpPr/>
          <p:nvPr/>
        </p:nvSpPr>
        <p:spPr>
          <a:xfrm>
            <a:off x="7507486" y="4936688"/>
            <a:ext cx="436840" cy="436840"/>
          </a:xfrm>
          <a:prstGeom prst="roundRect">
            <a:avLst>
              <a:gd name="adj" fmla="val 20930056"/>
            </a:avLst>
          </a:prstGeom>
          <a:solidFill>
            <a:srgbClr val="84482D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7620" y="5056703"/>
            <a:ext cx="196572" cy="19657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07486" y="5466993"/>
            <a:ext cx="1820466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Static Chatbots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7507486" y="5750600"/>
            <a:ext cx="4686776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Current text assistants lack emotional awareness and respond with fixed, impersonal patterns</a:t>
            </a:r>
            <a:endParaRPr lang="en-US" sz="1100" dirty="0"/>
          </a:p>
        </p:txBody>
      </p:sp>
      <p:sp>
        <p:nvSpPr>
          <p:cNvPr id="26" name="Text 18"/>
          <p:cNvSpPr/>
          <p:nvPr/>
        </p:nvSpPr>
        <p:spPr>
          <a:xfrm>
            <a:off x="2763679" y="6513552"/>
            <a:ext cx="9430583" cy="764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9272" y="704255"/>
            <a:ext cx="7708344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Intelligent Solution: Adaptive Emotional Support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272" y="1320284"/>
            <a:ext cx="5822633" cy="32994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2422" y="2022158"/>
            <a:ext cx="198512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How It Works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902422" y="2347317"/>
            <a:ext cx="298620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 AI-driven conversational assistant that detects student emotions from text—frustrated, confused, anxious, confident, or neutral—and adapts its tone and explanation style dynamically.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8902422" y="3254931"/>
            <a:ext cx="2986207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 provides supportive academic guidance while carefully avoiding medical or psychological claims, staying within educational boundaries.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2749272" y="4793337"/>
            <a:ext cx="132278" cy="165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2749272" y="5002887"/>
            <a:ext cx="4527352" cy="1524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9" name="Text 6"/>
          <p:cNvSpPr/>
          <p:nvPr/>
        </p:nvSpPr>
        <p:spPr>
          <a:xfrm>
            <a:off x="2749272" y="5099447"/>
            <a:ext cx="1654254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Emotion Detection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2749272" y="5352455"/>
            <a:ext cx="4527352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ML model analyzes student text input for emotional cues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353776" y="4793337"/>
            <a:ext cx="132278" cy="165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7353776" y="5002887"/>
            <a:ext cx="4527352" cy="1524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3" name="Text 10"/>
          <p:cNvSpPr/>
          <p:nvPr/>
        </p:nvSpPr>
        <p:spPr>
          <a:xfrm>
            <a:off x="7353776" y="5099447"/>
            <a:ext cx="1654254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Adaptive Response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353776" y="5352455"/>
            <a:ext cx="4527352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adjusts tone, depth, and explanation style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2749272" y="5696426"/>
            <a:ext cx="132278" cy="165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2749272" y="5905976"/>
            <a:ext cx="4527352" cy="1524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7" name="Text 14"/>
          <p:cNvSpPr/>
          <p:nvPr/>
        </p:nvSpPr>
        <p:spPr>
          <a:xfrm>
            <a:off x="2749272" y="6002536"/>
            <a:ext cx="198310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Context-Aware Guidance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2749272" y="6255544"/>
            <a:ext cx="4527352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Responses tailored to subject matter and difficulty level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7353776" y="5696426"/>
            <a:ext cx="132278" cy="165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7353776" y="5905976"/>
            <a:ext cx="4527352" cy="1524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21" name="Text 18"/>
          <p:cNvSpPr/>
          <p:nvPr/>
        </p:nvSpPr>
        <p:spPr>
          <a:xfrm>
            <a:off x="7353776" y="6002536"/>
            <a:ext cx="1681520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Learning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7353776" y="6255544"/>
            <a:ext cx="4527352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Improves accuracy through feedback loops</a:t>
            </a:r>
            <a:endParaRPr lang="en-US" sz="1000" dirty="0"/>
          </a:p>
        </p:txBody>
      </p:sp>
      <p:sp>
        <p:nvSpPr>
          <p:cNvPr id="25" name="Text 21"/>
          <p:cNvSpPr/>
          <p:nvPr/>
        </p:nvSpPr>
        <p:spPr>
          <a:xfrm>
            <a:off x="3179207" y="6719292"/>
            <a:ext cx="8569643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04173" y="634722"/>
            <a:ext cx="3196352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487" y="1178362"/>
            <a:ext cx="8749308" cy="3772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29275" y="4235740"/>
            <a:ext cx="1984897" cy="24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LLM Response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3529275" y="3362385"/>
            <a:ext cx="1984897" cy="24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Adaptive Engine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3529275" y="2497853"/>
            <a:ext cx="1984897" cy="24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Emotion Classifier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529275" y="1624499"/>
            <a:ext cx="1984897" cy="24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Student Input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2904173" y="5032177"/>
            <a:ext cx="4374952" cy="688777"/>
          </a:xfrm>
          <a:prstGeom prst="roundRect">
            <a:avLst>
              <a:gd name="adj" fmla="val 2784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047167" y="5175171"/>
            <a:ext cx="1598176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Chat Interface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3047167" y="5418058"/>
            <a:ext cx="4088963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Web/mobile interface capturing student queries and text input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7351157" y="5032177"/>
            <a:ext cx="4375071" cy="688777"/>
          </a:xfrm>
          <a:prstGeom prst="roundRect">
            <a:avLst>
              <a:gd name="adj" fmla="val 2784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494151" y="5175171"/>
            <a:ext cx="1598176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Emotion Classifier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494151" y="5418058"/>
            <a:ext cx="4089083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Machine learning model trained to detect emotion from text patterns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2904173" y="5792986"/>
            <a:ext cx="4374952" cy="848678"/>
          </a:xfrm>
          <a:prstGeom prst="roundRect">
            <a:avLst>
              <a:gd name="adj" fmla="val 2260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047167" y="5935980"/>
            <a:ext cx="2042517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Adaptive Response Engine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3047167" y="6178868"/>
            <a:ext cx="4088963" cy="159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Logic layer mapping emotion to appropriate tone and strategy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7351157" y="5792986"/>
            <a:ext cx="4375071" cy="848678"/>
          </a:xfrm>
          <a:prstGeom prst="roundRect">
            <a:avLst>
              <a:gd name="adj" fmla="val 2260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494151" y="5935980"/>
            <a:ext cx="1990011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LLM Response Generator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7494151" y="6178868"/>
            <a:ext cx="4089083" cy="319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Large language model produces contextually appropriate academic responses</a:t>
            </a:r>
            <a:endParaRPr lang="en-US" sz="1000" dirty="0"/>
          </a:p>
        </p:txBody>
      </p:sp>
      <p:sp>
        <p:nvSpPr>
          <p:cNvPr id="22" name="Text 18"/>
          <p:cNvSpPr/>
          <p:nvPr/>
        </p:nvSpPr>
        <p:spPr>
          <a:xfrm>
            <a:off x="3319462" y="6826568"/>
            <a:ext cx="827901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2520" y="1615916"/>
            <a:ext cx="5710952" cy="475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Emotion-to-Response Mapping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2062520" y="2296001"/>
            <a:ext cx="10505361" cy="3080742"/>
          </a:xfrm>
          <a:prstGeom prst="roundRect">
            <a:avLst>
              <a:gd name="adj" fmla="val 7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070140" y="2303621"/>
            <a:ext cx="10489049" cy="341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2223611" y="2372558"/>
            <a:ext cx="318777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Detected Emotion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723334" y="2372558"/>
            <a:ext cx="318396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Response Tone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9219248" y="2372558"/>
            <a:ext cx="318777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Adaptive Strategy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2070140" y="2644973"/>
            <a:ext cx="10489049" cy="5448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2223611" y="2713911"/>
            <a:ext cx="318777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Frustrated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723334" y="2713911"/>
            <a:ext cx="318396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Supportive, patient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9219248" y="2713911"/>
            <a:ext cx="3187779" cy="406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Break problem into step-by-step explanation with validation checkpoints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2070140" y="3189803"/>
            <a:ext cx="10489049" cy="5448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2223611" y="3258741"/>
            <a:ext cx="318777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Confused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723334" y="3258741"/>
            <a:ext cx="318396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Clear, structured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9219248" y="3258741"/>
            <a:ext cx="3187779" cy="406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 simplified examples with visual analogies and foundational concepts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2070140" y="3734633"/>
            <a:ext cx="10489049" cy="5448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2223611" y="3803571"/>
            <a:ext cx="318777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Anxious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5723334" y="3803571"/>
            <a:ext cx="318396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Encouraging, reassuring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9219248" y="3803571"/>
            <a:ext cx="3187779" cy="406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Offer structured action plan with achievable milestones and progress tracking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2070140" y="4279463"/>
            <a:ext cx="10489049" cy="5448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2223611" y="4348401"/>
            <a:ext cx="318777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b="1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Confident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5723334" y="4348401"/>
            <a:ext cx="318396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Motivating, challenging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9219248" y="4348401"/>
            <a:ext cx="3187779" cy="406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 advanced problems and enrichment materials to stretch capabilities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2070140" y="4824293"/>
            <a:ext cx="10489049" cy="5448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2223611" y="4893231"/>
            <a:ext cx="318777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Neutral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5723334" y="4893231"/>
            <a:ext cx="3183969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Professional</a:t>
            </a:r>
            <a:endParaRPr lang="en-US" sz="1150" dirty="0"/>
          </a:p>
        </p:txBody>
      </p:sp>
      <p:sp>
        <p:nvSpPr>
          <p:cNvPr id="27" name="Text 25"/>
          <p:cNvSpPr/>
          <p:nvPr/>
        </p:nvSpPr>
        <p:spPr>
          <a:xfrm>
            <a:off x="9219248" y="4893231"/>
            <a:ext cx="3187779" cy="406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 academic explanation at appropriate difficulty level</a:t>
            </a:r>
            <a:endParaRPr lang="en-US" sz="1150" dirty="0"/>
          </a:p>
        </p:txBody>
      </p:sp>
      <p:sp>
        <p:nvSpPr>
          <p:cNvPr id="30" name="Text 27"/>
          <p:cNvSpPr/>
          <p:nvPr/>
        </p:nvSpPr>
        <p:spPr>
          <a:xfrm>
            <a:off x="2557105" y="5631775"/>
            <a:ext cx="9858613" cy="813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43626" y="926544"/>
            <a:ext cx="6487001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Evaluation &amp; Expected Impact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343626" y="1413391"/>
            <a:ext cx="220575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Metrics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343626" y="1892737"/>
            <a:ext cx="9943028" cy="475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≥85%</a:t>
            </a:r>
            <a:endParaRPr lang="en-US" sz="3700" dirty="0"/>
          </a:p>
        </p:txBody>
      </p:sp>
      <p:sp>
        <p:nvSpPr>
          <p:cNvPr id="5" name="Text 3"/>
          <p:cNvSpPr/>
          <p:nvPr/>
        </p:nvSpPr>
        <p:spPr>
          <a:xfrm>
            <a:off x="6414492" y="2508885"/>
            <a:ext cx="1801178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Target F1-Score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343626" y="2788920"/>
            <a:ext cx="9943028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Harmonic mean of precision and recall across all emotion categories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2343626" y="3080266"/>
            <a:ext cx="9943028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Accuracy, precision, recall targets ensure reliable emotion detection before deployment.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14418" y="4308158"/>
            <a:ext cx="177236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25%</a:t>
            </a:r>
            <a:endParaRPr lang="en-US" sz="28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989" y="3407569"/>
            <a:ext cx="2161461" cy="216146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3862387" y="5696426"/>
            <a:ext cx="1876782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Engagement Increase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2343626" y="5976461"/>
            <a:ext cx="4914305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Expected improvement in platform interaction and study time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8943142" y="4308158"/>
            <a:ext cx="177236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15%</a:t>
            </a:r>
            <a:endParaRPr lang="en-US" sz="28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713" y="3407569"/>
            <a:ext cx="2161461" cy="216146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928854" y="5696426"/>
            <a:ext cx="1801178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Dropout Reduction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372350" y="5976461"/>
            <a:ext cx="4914305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Anticipated decrease in stress-driven platform abandonment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2811780" y="6395204"/>
            <a:ext cx="9330809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54004" y="1228963"/>
            <a:ext cx="6811089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Enhancements &amp; Timeline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1554004" y="3230999"/>
            <a:ext cx="11522273" cy="22860"/>
          </a:xfrm>
          <a:prstGeom prst="roundRect">
            <a:avLst>
              <a:gd name="adj" fmla="val 109574"/>
            </a:avLst>
          </a:prstGeom>
          <a:solidFill>
            <a:srgbClr val="595B5E"/>
          </a:solidFill>
          <a:ln/>
        </p:spPr>
      </p:sp>
      <p:sp>
        <p:nvSpPr>
          <p:cNvPr id="4" name="Shape 2"/>
          <p:cNvSpPr/>
          <p:nvPr/>
        </p:nvSpPr>
        <p:spPr>
          <a:xfrm>
            <a:off x="3800832" y="2730163"/>
            <a:ext cx="22860" cy="500896"/>
          </a:xfrm>
          <a:prstGeom prst="roundRect">
            <a:avLst>
              <a:gd name="adj" fmla="val 109574"/>
            </a:avLst>
          </a:prstGeom>
          <a:solidFill>
            <a:srgbClr val="595B5E"/>
          </a:solidFill>
          <a:ln/>
        </p:spPr>
      </p:sp>
      <p:sp>
        <p:nvSpPr>
          <p:cNvPr id="5" name="Shape 3"/>
          <p:cNvSpPr/>
          <p:nvPr/>
        </p:nvSpPr>
        <p:spPr>
          <a:xfrm>
            <a:off x="3624501" y="3043178"/>
            <a:ext cx="375642" cy="375642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6" name="Text 4"/>
          <p:cNvSpPr/>
          <p:nvPr/>
        </p:nvSpPr>
        <p:spPr>
          <a:xfrm>
            <a:off x="3687068" y="3074432"/>
            <a:ext cx="250388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2768679" y="1996559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1: MVP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20929" y="2331125"/>
            <a:ext cx="418290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Text-based emotion detection with GPT integration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6136005" y="3230940"/>
            <a:ext cx="22860" cy="500896"/>
          </a:xfrm>
          <a:prstGeom prst="roundRect">
            <a:avLst>
              <a:gd name="adj" fmla="val 109574"/>
            </a:avLst>
          </a:prstGeom>
          <a:solidFill>
            <a:srgbClr val="595B5E"/>
          </a:solidFill>
          <a:ln/>
        </p:spPr>
      </p:sp>
      <p:sp>
        <p:nvSpPr>
          <p:cNvPr id="10" name="Shape 8"/>
          <p:cNvSpPr/>
          <p:nvPr/>
        </p:nvSpPr>
        <p:spPr>
          <a:xfrm>
            <a:off x="5959673" y="3043178"/>
            <a:ext cx="375642" cy="375642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1" name="Text 9"/>
          <p:cNvSpPr/>
          <p:nvPr/>
        </p:nvSpPr>
        <p:spPr>
          <a:xfrm>
            <a:off x="6022241" y="3074432"/>
            <a:ext cx="250388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4992767" y="3898940"/>
            <a:ext cx="230945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2: Voice Analysis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056102" y="4233505"/>
            <a:ext cx="4182904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Voice tone detection for richer emotional understanding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8471178" y="2730163"/>
            <a:ext cx="22860" cy="500896"/>
          </a:xfrm>
          <a:prstGeom prst="roundRect">
            <a:avLst>
              <a:gd name="adj" fmla="val 109574"/>
            </a:avLst>
          </a:prstGeom>
          <a:solidFill>
            <a:srgbClr val="595B5E"/>
          </a:solidFill>
          <a:ln/>
        </p:spPr>
      </p:sp>
      <p:sp>
        <p:nvSpPr>
          <p:cNvPr id="15" name="Shape 13"/>
          <p:cNvSpPr/>
          <p:nvPr/>
        </p:nvSpPr>
        <p:spPr>
          <a:xfrm>
            <a:off x="8294846" y="3043178"/>
            <a:ext cx="375642" cy="375642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6" name="Text 14"/>
          <p:cNvSpPr/>
          <p:nvPr/>
        </p:nvSpPr>
        <p:spPr>
          <a:xfrm>
            <a:off x="8357414" y="3074432"/>
            <a:ext cx="250388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280672" y="1996559"/>
            <a:ext cx="240411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3: Learning Paths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91275" y="2331125"/>
            <a:ext cx="418290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Personalized curriculum based on emotional patterns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10806351" y="3230940"/>
            <a:ext cx="22860" cy="500896"/>
          </a:xfrm>
          <a:prstGeom prst="roundRect">
            <a:avLst>
              <a:gd name="adj" fmla="val 109574"/>
            </a:avLst>
          </a:prstGeom>
          <a:solidFill>
            <a:srgbClr val="595B5E"/>
          </a:solidFill>
          <a:ln/>
        </p:spPr>
      </p:sp>
      <p:sp>
        <p:nvSpPr>
          <p:cNvPr id="20" name="Shape 18"/>
          <p:cNvSpPr/>
          <p:nvPr/>
        </p:nvSpPr>
        <p:spPr>
          <a:xfrm>
            <a:off x="10630019" y="3043178"/>
            <a:ext cx="375642" cy="375642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21" name="Text 19"/>
          <p:cNvSpPr/>
          <p:nvPr/>
        </p:nvSpPr>
        <p:spPr>
          <a:xfrm>
            <a:off x="10692586" y="3074432"/>
            <a:ext cx="250388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9542740" y="3898940"/>
            <a:ext cx="255020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4: Adaptive Scaling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726448" y="4233505"/>
            <a:ext cx="418290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Dynamic difficulty adjustment based on confidence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804392" y="4973836"/>
            <a:ext cx="11271885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2096572" y="5878711"/>
            <a:ext cx="10812780" cy="927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415</Words>
  <Application>Microsoft Office PowerPoint</Application>
  <PresentationFormat>Custom</PresentationFormat>
  <Paragraphs>91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Prata Light</vt:lpstr>
      <vt:lpstr>Arial</vt:lpstr>
      <vt:lpstr>Manrope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Shivam Tiwari</cp:lastModifiedBy>
  <cp:revision>2</cp:revision>
  <dcterms:created xsi:type="dcterms:W3CDTF">2026-02-20T12:08:50Z</dcterms:created>
  <dcterms:modified xsi:type="dcterms:W3CDTF">2026-02-20T12:16:18Z</dcterms:modified>
</cp:coreProperties>
</file>